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urce Code Pr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15abe62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15abe6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15abe62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415abe62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415abe62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415abe62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415abe62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415abe62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415abe62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415abe62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15abe620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15abe620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415abe620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415abe62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415abe62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415abe62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415abe62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415abe62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415abe620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7415abe62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415abe620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415abe620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415abe620_0_9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7415abe62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41cc97b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41cc97b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41cc97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41cc97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41cc97b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41cc97b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41cc97b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41cc97b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415abe620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415abe620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15abe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15abe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415abe6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415abe6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415abe6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415abe6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15abe62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15abe6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415abe6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415abe6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415abe62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415abe62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15abe6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15abe6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C8kChfpoTfQ&amp;feature=youtu.b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Street Lights of the Future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15566" l="0" r="0" t="17597"/>
          <a:stretch/>
        </p:blipFill>
        <p:spPr>
          <a:xfrm>
            <a:off x="-19625" y="0"/>
            <a:ext cx="9144001" cy="3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78425" y="123250"/>
            <a:ext cx="91440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LightSpeed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22"/>
          <p:cNvCxnSpPr>
            <a:stCxn id="209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2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2"/>
          <p:cNvCxnSpPr>
            <a:stCxn id="211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2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2"/>
          <p:cNvCxnSpPr>
            <a:stCxn id="213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2"/>
          <p:cNvCxnSpPr>
            <a:stCxn id="213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2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2"/>
          <p:cNvCxnSpPr>
            <a:stCxn id="217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2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2"/>
          <p:cNvCxnSpPr>
            <a:stCxn id="219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2"/>
          <p:cNvCxnSpPr>
            <a:stCxn id="219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2"/>
          <p:cNvCxnSpPr>
            <a:stCxn id="223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2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2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2"/>
          <p:cNvCxnSpPr>
            <a:stCxn id="226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2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2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2"/>
          <p:cNvCxnSpPr>
            <a:stCxn id="229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2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2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2"/>
          <p:cNvCxnSpPr>
            <a:stCxn id="232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2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2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2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2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2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2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2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113" y="1483163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56075" y="2463747"/>
            <a:ext cx="2227651" cy="125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3"/>
          <p:cNvCxnSpPr>
            <a:stCxn id="267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3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3"/>
          <p:cNvCxnSpPr>
            <a:stCxn id="269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3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23"/>
          <p:cNvCxnSpPr>
            <a:stCxn id="271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3"/>
          <p:cNvCxnSpPr>
            <a:stCxn id="271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3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3"/>
          <p:cNvCxnSpPr>
            <a:stCxn id="275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3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23"/>
          <p:cNvCxnSpPr>
            <a:stCxn id="277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3"/>
          <p:cNvCxnSpPr>
            <a:stCxn id="277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3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3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3"/>
          <p:cNvCxnSpPr>
            <a:stCxn id="281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3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3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3"/>
          <p:cNvCxnSpPr>
            <a:stCxn id="284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3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3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3"/>
          <p:cNvCxnSpPr>
            <a:stCxn id="287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3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3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3"/>
          <p:cNvCxnSpPr>
            <a:stCxn id="290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3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3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3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3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3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3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3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3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3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3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3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3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3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3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3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13" y="1581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125" y="2451684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337" y="4296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987" y="426902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12" y="672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162" y="741825"/>
            <a:ext cx="843787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24"/>
          <p:cNvCxnSpPr>
            <a:stCxn id="325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4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4"/>
          <p:cNvCxnSpPr>
            <a:stCxn id="327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4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4"/>
          <p:cNvCxnSpPr>
            <a:stCxn id="329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4"/>
          <p:cNvCxnSpPr>
            <a:stCxn id="329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4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4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4"/>
          <p:cNvCxnSpPr>
            <a:stCxn id="333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4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24"/>
          <p:cNvCxnSpPr>
            <a:stCxn id="335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4"/>
          <p:cNvCxnSpPr>
            <a:stCxn id="335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4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4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24"/>
          <p:cNvCxnSpPr>
            <a:stCxn id="339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4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4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4"/>
          <p:cNvCxnSpPr>
            <a:stCxn id="342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4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4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24"/>
          <p:cNvCxnSpPr>
            <a:stCxn id="345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4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4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24"/>
          <p:cNvCxnSpPr>
            <a:stCxn id="348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4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4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4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4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4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4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4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4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4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4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4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4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4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4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4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4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13" y="1581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E06666"/>
              </a:gs>
              <a:gs pos="36000">
                <a:srgbClr val="F4CCCC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325" y="2428947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337" y="4296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987" y="426902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12" y="672275"/>
            <a:ext cx="843787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162" y="741825"/>
            <a:ext cx="843787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25"/>
          <p:cNvCxnSpPr>
            <a:stCxn id="383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5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25"/>
          <p:cNvCxnSpPr>
            <a:stCxn id="385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5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25"/>
          <p:cNvCxnSpPr>
            <a:stCxn id="387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5"/>
          <p:cNvCxnSpPr>
            <a:stCxn id="387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5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5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25"/>
          <p:cNvCxnSpPr>
            <a:stCxn id="391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5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25"/>
          <p:cNvCxnSpPr>
            <a:stCxn id="393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5"/>
          <p:cNvCxnSpPr>
            <a:stCxn id="393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25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25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25"/>
          <p:cNvCxnSpPr>
            <a:stCxn id="397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5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5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25"/>
          <p:cNvCxnSpPr>
            <a:stCxn id="400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25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25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25"/>
          <p:cNvCxnSpPr>
            <a:stCxn id="403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5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5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25"/>
          <p:cNvCxnSpPr>
            <a:stCxn id="406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5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5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5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5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5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5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5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25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5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25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5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25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5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5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5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5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25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5" name="Google Shape;4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01" y="23437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5025" y="2462547"/>
            <a:ext cx="2227651" cy="125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/>
          <p:nvPr>
            <p:ph idx="4294967295" type="body"/>
          </p:nvPr>
        </p:nvSpPr>
        <p:spPr>
          <a:xfrm>
            <a:off x="240925" y="1147175"/>
            <a:ext cx="30984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Transit and emergency vehicles get longer green lights to clear the intersection</a:t>
            </a:r>
            <a:endParaRPr/>
          </a:p>
        </p:txBody>
      </p:sp>
      <p:sp>
        <p:nvSpPr>
          <p:cNvPr id="441" name="Google Shape;441;p26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26"/>
          <p:cNvCxnSpPr>
            <a:stCxn id="442" idx="0"/>
          </p:cNvCxnSpPr>
          <p:nvPr/>
        </p:nvCxnSpPr>
        <p:spPr>
          <a:xfrm rot="10800000">
            <a:off x="3529900" y="3798900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26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26"/>
          <p:cNvCxnSpPr>
            <a:stCxn id="444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6"/>
          <p:cNvCxnSpPr>
            <a:stCxn id="444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26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26"/>
          <p:cNvCxnSpPr>
            <a:stCxn id="448" idx="0"/>
          </p:cNvCxnSpPr>
          <p:nvPr/>
        </p:nvCxnSpPr>
        <p:spPr>
          <a:xfrm rot="10800000">
            <a:off x="3529899" y="2236775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26"/>
          <p:cNvCxnSpPr>
            <a:stCxn id="450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6"/>
          <p:cNvCxnSpPr>
            <a:stCxn id="450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6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26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26"/>
          <p:cNvCxnSpPr>
            <a:stCxn id="454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6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26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26"/>
          <p:cNvCxnSpPr>
            <a:stCxn id="457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6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6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26"/>
          <p:cNvCxnSpPr>
            <a:stCxn id="460" idx="0"/>
          </p:cNvCxnSpPr>
          <p:nvPr/>
        </p:nvCxnSpPr>
        <p:spPr>
          <a:xfrm rot="10800000">
            <a:off x="3529925" y="1739386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6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6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26"/>
          <p:cNvCxnSpPr>
            <a:stCxn id="463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6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6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6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6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6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6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26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26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6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26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26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26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6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6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26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6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6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6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6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6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6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6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5" name="Google Shape;5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26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" name="Google Shape;512;p27"/>
          <p:cNvCxnSpPr>
            <a:stCxn id="513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27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27"/>
          <p:cNvCxnSpPr>
            <a:stCxn id="514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27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27"/>
          <p:cNvCxnSpPr>
            <a:stCxn id="516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7"/>
          <p:cNvCxnSpPr>
            <a:stCxn id="516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27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27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27"/>
          <p:cNvCxnSpPr>
            <a:stCxn id="520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27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27"/>
          <p:cNvCxnSpPr>
            <a:stCxn id="522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27"/>
          <p:cNvCxnSpPr>
            <a:stCxn id="522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27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27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27"/>
          <p:cNvCxnSpPr>
            <a:stCxn id="526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7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27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27"/>
          <p:cNvCxnSpPr>
            <a:stCxn id="529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27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27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27"/>
          <p:cNvCxnSpPr>
            <a:stCxn id="532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7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27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27"/>
          <p:cNvCxnSpPr>
            <a:stCxn id="535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7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27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27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27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27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27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27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27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27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27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27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27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27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27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7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54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7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79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27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27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27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27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27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27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27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7" name="Google Shape;5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85536" y="2111520"/>
            <a:ext cx="2937262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8"/>
          <p:cNvCxnSpPr>
            <a:stCxn id="586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28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28"/>
          <p:cNvCxnSpPr>
            <a:stCxn id="587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28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28"/>
          <p:cNvCxnSpPr>
            <a:stCxn id="589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28"/>
          <p:cNvCxnSpPr>
            <a:stCxn id="589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28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28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28"/>
          <p:cNvCxnSpPr>
            <a:stCxn id="593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28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28"/>
          <p:cNvCxnSpPr>
            <a:stCxn id="595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28"/>
          <p:cNvCxnSpPr>
            <a:stCxn id="595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8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28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28"/>
          <p:cNvCxnSpPr>
            <a:stCxn id="599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8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28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28"/>
          <p:cNvCxnSpPr>
            <a:stCxn id="602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28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28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28"/>
          <p:cNvCxnSpPr>
            <a:stCxn id="605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28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28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28"/>
          <p:cNvCxnSpPr>
            <a:stCxn id="608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28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8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8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28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28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28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28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28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28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28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28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28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79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8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8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3C47D"/>
              </a:gs>
              <a:gs pos="10000">
                <a:srgbClr val="D9EAD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28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28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28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28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28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8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8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8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28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9" name="Google Shape;6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42904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-158326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164" y="2074658"/>
            <a:ext cx="2937262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8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cxnSp>
        <p:nvCxnSpPr>
          <p:cNvPr id="653" name="Google Shape;653;p28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29"/>
          <p:cNvCxnSpPr>
            <a:stCxn id="659" idx="6"/>
          </p:cNvCxnSpPr>
          <p:nvPr/>
        </p:nvCxnSpPr>
        <p:spPr>
          <a:xfrm flipH="1">
            <a:off x="-5725" y="4209674"/>
            <a:ext cx="45105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29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29"/>
          <p:cNvCxnSpPr>
            <a:stCxn id="660" idx="0"/>
          </p:cNvCxnSpPr>
          <p:nvPr/>
        </p:nvCxnSpPr>
        <p:spPr>
          <a:xfrm flipH="1">
            <a:off x="11200" y="3798900"/>
            <a:ext cx="5003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29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29"/>
          <p:cNvCxnSpPr>
            <a:stCxn id="662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29"/>
          <p:cNvCxnSpPr>
            <a:stCxn id="662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29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29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29"/>
          <p:cNvCxnSpPr>
            <a:stCxn id="666" idx="0"/>
          </p:cNvCxnSpPr>
          <p:nvPr/>
        </p:nvCxnSpPr>
        <p:spPr>
          <a:xfrm flipH="1">
            <a:off x="-22401" y="2236775"/>
            <a:ext cx="5037000" cy="2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29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p29"/>
          <p:cNvCxnSpPr>
            <a:stCxn id="668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29"/>
          <p:cNvCxnSpPr>
            <a:stCxn id="668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29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29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29"/>
          <p:cNvCxnSpPr>
            <a:stCxn id="672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29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29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29"/>
          <p:cNvCxnSpPr>
            <a:stCxn id="675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29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29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" name="Google Shape;679;p29"/>
          <p:cNvCxnSpPr>
            <a:stCxn id="678" idx="0"/>
          </p:cNvCxnSpPr>
          <p:nvPr/>
        </p:nvCxnSpPr>
        <p:spPr>
          <a:xfrm flipH="1">
            <a:off x="-33775" y="1739386"/>
            <a:ext cx="47658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29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29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29"/>
          <p:cNvCxnSpPr>
            <a:stCxn id="681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29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29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29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29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29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29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29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29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29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29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9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29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29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29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9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9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29"/>
          <p:cNvCxnSpPr/>
          <p:nvPr/>
        </p:nvCxnSpPr>
        <p:spPr>
          <a:xfrm>
            <a:off x="6589035" y="4317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29"/>
          <p:cNvCxnSpPr/>
          <p:nvPr/>
        </p:nvCxnSpPr>
        <p:spPr>
          <a:xfrm>
            <a:off x="6589050" y="4989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29"/>
          <p:cNvCxnSpPr/>
          <p:nvPr/>
        </p:nvCxnSpPr>
        <p:spPr>
          <a:xfrm>
            <a:off x="6589035" y="8070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29"/>
          <p:cNvCxnSpPr/>
          <p:nvPr/>
        </p:nvCxnSpPr>
        <p:spPr>
          <a:xfrm>
            <a:off x="6589050" y="8743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29"/>
          <p:cNvSpPr/>
          <p:nvPr/>
        </p:nvSpPr>
        <p:spPr>
          <a:xfrm>
            <a:off x="4507524" y="42077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4581460" y="426826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>
            <a:off x="4581474" y="44333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4581474" y="45985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8450549" y="93222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8524485" y="992712"/>
            <a:ext cx="115500" cy="12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8524499" y="115784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/>
          <p:nvPr/>
        </p:nvSpPr>
        <p:spPr>
          <a:xfrm>
            <a:off x="8524499" y="132298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7893724" y="4536900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7967660" y="4597387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9"/>
          <p:cNvSpPr/>
          <p:nvPr/>
        </p:nvSpPr>
        <p:spPr>
          <a:xfrm>
            <a:off x="7967674" y="4762524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9"/>
          <p:cNvSpPr/>
          <p:nvPr/>
        </p:nvSpPr>
        <p:spPr>
          <a:xfrm>
            <a:off x="7967674" y="4927662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9"/>
          <p:cNvSpPr/>
          <p:nvPr/>
        </p:nvSpPr>
        <p:spPr>
          <a:xfrm>
            <a:off x="4888437" y="838975"/>
            <a:ext cx="263400" cy="574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4962372" y="899462"/>
            <a:ext cx="115500" cy="123300"/>
          </a:xfrm>
          <a:prstGeom prst="ellipse">
            <a:avLst/>
          </a:prstGeom>
          <a:solidFill>
            <a:srgbClr val="0EC50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9"/>
          <p:cNvSpPr/>
          <p:nvPr/>
        </p:nvSpPr>
        <p:spPr>
          <a:xfrm>
            <a:off x="4962387" y="1064599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9"/>
          <p:cNvSpPr/>
          <p:nvPr/>
        </p:nvSpPr>
        <p:spPr>
          <a:xfrm>
            <a:off x="4962387" y="1229737"/>
            <a:ext cx="115500" cy="1233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29"/>
          <p:cNvCxnSpPr/>
          <p:nvPr/>
        </p:nvCxnSpPr>
        <p:spPr>
          <a:xfrm rot="10800000">
            <a:off x="4431900" y="4885825"/>
            <a:ext cx="41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2" name="Google Shape;7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815999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075" y="228624"/>
            <a:ext cx="98645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839" y="2091495"/>
            <a:ext cx="2937263" cy="202345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9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Road Users</a:t>
            </a:r>
            <a:endParaRPr/>
          </a:p>
        </p:txBody>
      </p:sp>
      <p:cxnSp>
        <p:nvCxnSpPr>
          <p:cNvPr id="726" name="Google Shape;726;p29"/>
          <p:cNvCxnSpPr/>
          <p:nvPr/>
        </p:nvCxnSpPr>
        <p:spPr>
          <a:xfrm flipH="1" rot="10800000">
            <a:off x="8411000" y="1626638"/>
            <a:ext cx="503100" cy="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0"/>
          <p:cNvSpPr txBox="1"/>
          <p:nvPr>
            <p:ph idx="4294967295" type="body"/>
          </p:nvPr>
        </p:nvSpPr>
        <p:spPr>
          <a:xfrm>
            <a:off x="240925" y="114717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users passing through a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duration within a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and speed of users</a:t>
            </a:r>
            <a:endParaRPr/>
          </a:p>
        </p:txBody>
      </p:sp>
      <p:sp>
        <p:nvSpPr>
          <p:cNvPr id="732" name="Google Shape;732;p30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0"/>
          <p:cNvSpPr txBox="1"/>
          <p:nvPr>
            <p:ph idx="4294967295" type="body"/>
          </p:nvPr>
        </p:nvSpPr>
        <p:spPr>
          <a:xfrm>
            <a:off x="7583800" y="5762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5m</a:t>
            </a:r>
            <a:endParaRPr sz="1200"/>
          </a:p>
        </p:txBody>
      </p:sp>
      <p:pic>
        <p:nvPicPr>
          <p:cNvPr id="738" name="Google Shape;7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26" y="6505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0"/>
          <p:cNvSpPr txBox="1"/>
          <p:nvPr>
            <p:ph idx="4294967295" type="body"/>
          </p:nvPr>
        </p:nvSpPr>
        <p:spPr>
          <a:xfrm>
            <a:off x="7504475" y="21166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1: 4m</a:t>
            </a:r>
            <a:br>
              <a:rPr lang="en" sz="1200"/>
            </a:br>
            <a:r>
              <a:rPr lang="en" sz="1200"/>
              <a:t>Node 2: 4m</a:t>
            </a:r>
            <a:endParaRPr sz="1200"/>
          </a:p>
        </p:txBody>
      </p:sp>
      <p:pic>
        <p:nvPicPr>
          <p:cNvPr id="740" name="Google Shape;7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2190900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381782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0"/>
          <p:cNvSpPr txBox="1"/>
          <p:nvPr>
            <p:ph idx="4294967295" type="body"/>
          </p:nvPr>
        </p:nvSpPr>
        <p:spPr>
          <a:xfrm>
            <a:off x="7504475" y="37393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r>
              <a:rPr lang="en" sz="1200"/>
              <a:t>Node 2: 5m</a:t>
            </a:r>
            <a:endParaRPr sz="1200"/>
          </a:p>
        </p:txBody>
      </p:sp>
      <p:pic>
        <p:nvPicPr>
          <p:cNvPr id="743" name="Google Shape;7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1"/>
          <p:cNvSpPr txBox="1"/>
          <p:nvPr>
            <p:ph idx="4294967295" type="body"/>
          </p:nvPr>
        </p:nvSpPr>
        <p:spPr>
          <a:xfrm>
            <a:off x="240925" y="114717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Stats: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Users: 3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1: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1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2: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Location: X, Y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3: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2</a:t>
            </a:r>
            <a:endParaRPr/>
          </a:p>
        </p:txBody>
      </p:sp>
      <p:sp>
        <p:nvSpPr>
          <p:cNvPr id="749" name="Google Shape;749;p31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1"/>
          <p:cNvSpPr txBox="1"/>
          <p:nvPr>
            <p:ph idx="4294967295" type="body"/>
          </p:nvPr>
        </p:nvSpPr>
        <p:spPr>
          <a:xfrm>
            <a:off x="7583800" y="5762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5m</a:t>
            </a:r>
            <a:endParaRPr sz="1200"/>
          </a:p>
        </p:txBody>
      </p:sp>
      <p:pic>
        <p:nvPicPr>
          <p:cNvPr id="755" name="Google Shape;7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26" y="65050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1"/>
          <p:cNvSpPr txBox="1"/>
          <p:nvPr>
            <p:ph idx="4294967295" type="body"/>
          </p:nvPr>
        </p:nvSpPr>
        <p:spPr>
          <a:xfrm>
            <a:off x="7504475" y="2116675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1: 4m</a:t>
            </a:r>
            <a:br>
              <a:rPr lang="en" sz="1200"/>
            </a:br>
            <a:r>
              <a:rPr lang="en" sz="1200"/>
              <a:t>Node 2: 4m</a:t>
            </a:r>
            <a:endParaRPr sz="1200"/>
          </a:p>
        </p:txBody>
      </p:sp>
      <p:pic>
        <p:nvPicPr>
          <p:cNvPr id="757" name="Google Shape;7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2190900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851" y="381782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1"/>
          <p:cNvSpPr txBox="1"/>
          <p:nvPr>
            <p:ph idx="4294967295" type="body"/>
          </p:nvPr>
        </p:nvSpPr>
        <p:spPr>
          <a:xfrm>
            <a:off x="7504475" y="37393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r>
              <a:rPr lang="en" sz="1200"/>
              <a:t>Node 2: 5m</a:t>
            </a:r>
            <a:endParaRPr sz="1200"/>
          </a:p>
        </p:txBody>
      </p:sp>
      <p:pic>
        <p:nvPicPr>
          <p:cNvPr id="760" name="Google Shape;7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the existing system?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Safety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monitoring of the network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 movement of special users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street use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2"/>
          <p:cNvSpPr txBox="1"/>
          <p:nvPr>
            <p:ph idx="4294967295" type="body"/>
          </p:nvPr>
        </p:nvSpPr>
        <p:spPr>
          <a:xfrm>
            <a:off x="240925" y="1147175"/>
            <a:ext cx="43311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Stats: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Users: 2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1: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from Node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Moved 3m closer to Node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Speed 3m/reading interval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2: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Moving South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Moved 1m closer to Node 2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66" name="Google Shape;766;p32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Traffic Monitoring</a:t>
            </a: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5255550" y="2232238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2"/>
          <p:cNvSpPr/>
          <p:nvPr/>
        </p:nvSpPr>
        <p:spPr>
          <a:xfrm>
            <a:off x="5255550" y="558063"/>
            <a:ext cx="2442600" cy="23532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29" y="1461629"/>
            <a:ext cx="534448" cy="5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9">
            <a:off x="6209616" y="3162779"/>
            <a:ext cx="534448" cy="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2"/>
          <p:cNvSpPr txBox="1"/>
          <p:nvPr>
            <p:ph idx="4294967295" type="body"/>
          </p:nvPr>
        </p:nvSpPr>
        <p:spPr>
          <a:xfrm>
            <a:off x="7583800" y="981900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1:</a:t>
            </a:r>
            <a:br>
              <a:rPr lang="en" sz="1200"/>
            </a:br>
            <a:r>
              <a:rPr lang="en" sz="1200"/>
              <a:t>Node 1: 2m</a:t>
            </a:r>
            <a:endParaRPr sz="1200"/>
          </a:p>
        </p:txBody>
      </p:sp>
      <p:pic>
        <p:nvPicPr>
          <p:cNvPr id="772" name="Google Shape;7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976" y="913775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2"/>
          <p:cNvSpPr txBox="1"/>
          <p:nvPr>
            <p:ph idx="4294967295" type="body"/>
          </p:nvPr>
        </p:nvSpPr>
        <p:spPr>
          <a:xfrm>
            <a:off x="7698150" y="271748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2:</a:t>
            </a:r>
            <a:br>
              <a:rPr lang="en" sz="1200"/>
            </a:br>
            <a:r>
              <a:rPr lang="en" sz="1200"/>
              <a:t>Node 2: 3m</a:t>
            </a:r>
            <a:endParaRPr sz="1200"/>
          </a:p>
        </p:txBody>
      </p:sp>
      <p:pic>
        <p:nvPicPr>
          <p:cNvPr id="774" name="Google Shape;7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701" y="2839725"/>
            <a:ext cx="365468" cy="5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001" y="447605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2"/>
          <p:cNvSpPr txBox="1"/>
          <p:nvPr>
            <p:ph idx="4294967295" type="body"/>
          </p:nvPr>
        </p:nvSpPr>
        <p:spPr>
          <a:xfrm>
            <a:off x="7583800" y="4585438"/>
            <a:ext cx="14781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/>
              <a:t>User 3:</a:t>
            </a:r>
            <a:br>
              <a:rPr lang="en" sz="1200"/>
            </a:br>
            <a:endParaRPr sz="1200"/>
          </a:p>
        </p:txBody>
      </p:sp>
      <p:pic>
        <p:nvPicPr>
          <p:cNvPr id="777" name="Google Shape;7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675" y="217875"/>
            <a:ext cx="764026" cy="7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33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33"/>
          <p:cNvSpPr txBox="1"/>
          <p:nvPr>
            <p:ph type="title"/>
          </p:nvPr>
        </p:nvSpPr>
        <p:spPr>
          <a:xfrm>
            <a:off x="308275" y="25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light intensity on-demand</a:t>
            </a:r>
            <a:endParaRPr/>
          </a:p>
        </p:txBody>
      </p:sp>
      <p:sp>
        <p:nvSpPr>
          <p:cNvPr id="784" name="Google Shape;784;p33"/>
          <p:cNvSpPr/>
          <p:nvPr/>
        </p:nvSpPr>
        <p:spPr>
          <a:xfrm>
            <a:off x="165500" y="1970800"/>
            <a:ext cx="1908600" cy="185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3"/>
          <p:cNvSpPr/>
          <p:nvPr/>
        </p:nvSpPr>
        <p:spPr>
          <a:xfrm>
            <a:off x="2410997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3"/>
          <p:cNvSpPr/>
          <p:nvPr/>
        </p:nvSpPr>
        <p:spPr>
          <a:xfrm>
            <a:off x="5702600" y="2135625"/>
            <a:ext cx="1520700" cy="153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3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3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400 Watts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89" name="Google Shape;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6" y="3485000"/>
            <a:ext cx="903824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3"/>
          <p:cNvSpPr txBox="1"/>
          <p:nvPr/>
        </p:nvSpPr>
        <p:spPr>
          <a:xfrm>
            <a:off x="5956700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600</a:t>
            </a: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1" name="Google Shape;791;p33"/>
          <p:cNvSpPr txBox="1"/>
          <p:nvPr/>
        </p:nvSpPr>
        <p:spPr>
          <a:xfrm>
            <a:off x="613550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650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2" name="Google Shape;792;p33"/>
          <p:cNvSpPr txBox="1"/>
          <p:nvPr/>
        </p:nvSpPr>
        <p:spPr>
          <a:xfrm>
            <a:off x="3205100" y="2417325"/>
            <a:ext cx="1366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800</a:t>
            </a:r>
            <a:r>
              <a:rPr b="1"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3" name="Google Shape;793;p33"/>
          <p:cNvSpPr txBox="1"/>
          <p:nvPr>
            <p:ph idx="4294967295" type="body"/>
          </p:nvPr>
        </p:nvSpPr>
        <p:spPr>
          <a:xfrm>
            <a:off x="5257475" y="3830500"/>
            <a:ext cx="36372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 street lighting to reduce energy costs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p3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9" name="Google Shape;799;p34"/>
          <p:cNvSpPr/>
          <p:nvPr/>
        </p:nvSpPr>
        <p:spPr>
          <a:xfrm>
            <a:off x="1941538" y="2083375"/>
            <a:ext cx="1689300" cy="171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599904" y="2375761"/>
            <a:ext cx="1012500" cy="1012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4"/>
          <p:cNvSpPr txBox="1"/>
          <p:nvPr/>
        </p:nvSpPr>
        <p:spPr>
          <a:xfrm>
            <a:off x="600250" y="257787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400 Watts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2" name="Google Shape;8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331" y="3541425"/>
            <a:ext cx="903824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4"/>
          <p:cNvSpPr txBox="1"/>
          <p:nvPr/>
        </p:nvSpPr>
        <p:spPr>
          <a:xfrm>
            <a:off x="2280113" y="259680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</a:t>
            </a:r>
            <a:r>
              <a:rPr b="1"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Watts</a:t>
            </a:r>
            <a:endParaRPr b="1"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4" name="Google Shape;804;p34"/>
          <p:cNvSpPr/>
          <p:nvPr/>
        </p:nvSpPr>
        <p:spPr>
          <a:xfrm>
            <a:off x="3773376" y="1570100"/>
            <a:ext cx="2599200" cy="249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4"/>
          <p:cNvSpPr txBox="1"/>
          <p:nvPr/>
        </p:nvSpPr>
        <p:spPr>
          <a:xfrm>
            <a:off x="4566713" y="25779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700 Watts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6" name="Google Shape;806;p34"/>
          <p:cNvSpPr/>
          <p:nvPr/>
        </p:nvSpPr>
        <p:spPr>
          <a:xfrm>
            <a:off x="6477476" y="1636175"/>
            <a:ext cx="2599200" cy="249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4"/>
          <p:cNvSpPr txBox="1"/>
          <p:nvPr/>
        </p:nvSpPr>
        <p:spPr>
          <a:xfrm>
            <a:off x="7270813" y="264402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700 Watts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8" name="Google Shape;808;p34"/>
          <p:cNvSpPr txBox="1"/>
          <p:nvPr>
            <p:ph idx="4294967295" type="body"/>
          </p:nvPr>
        </p:nvSpPr>
        <p:spPr>
          <a:xfrm>
            <a:off x="599900" y="3879300"/>
            <a:ext cx="36372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… and improve pedestrian visibility at night</a:t>
            </a:r>
            <a:br>
              <a:rPr lang="en"/>
            </a:br>
            <a:endParaRPr/>
          </a:p>
        </p:txBody>
      </p:sp>
      <p:sp>
        <p:nvSpPr>
          <p:cNvPr id="809" name="Google Shape;809;p34"/>
          <p:cNvSpPr txBox="1"/>
          <p:nvPr>
            <p:ph type="title"/>
          </p:nvPr>
        </p:nvSpPr>
        <p:spPr>
          <a:xfrm>
            <a:off x="308275" y="25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light intensity on-demand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700" y="3538900"/>
            <a:ext cx="2025301" cy="16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and set-up</a:t>
            </a:r>
            <a:endParaRPr/>
          </a:p>
        </p:txBody>
      </p:sp>
      <p:pic>
        <p:nvPicPr>
          <p:cNvPr id="816" name="Google Shape;8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150" y="1226950"/>
            <a:ext cx="1513425" cy="13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5"/>
          <p:cNvSpPr txBox="1"/>
          <p:nvPr>
            <p:ph idx="4294967295" type="body"/>
          </p:nvPr>
        </p:nvSpPr>
        <p:spPr>
          <a:xfrm>
            <a:off x="579125" y="1106000"/>
            <a:ext cx="7499400" cy="3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hardware to make a smart light pole: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 computer (e.g. Raspberry Pi Zero) </a:t>
            </a:r>
            <a:r>
              <a:rPr b="1" lang="en">
                <a:solidFill>
                  <a:srgbClr val="CC0000"/>
                </a:solidFill>
              </a:rPr>
              <a:t>~$5</a:t>
            </a:r>
            <a:endParaRPr b="1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Wi-Fi Antenna </a:t>
            </a:r>
            <a:r>
              <a:rPr b="1" lang="en">
                <a:solidFill>
                  <a:srgbClr val="CC0000"/>
                </a:solidFill>
              </a:rPr>
              <a:t>~$10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for brightness </a:t>
            </a:r>
            <a:r>
              <a:rPr lang="en"/>
              <a:t>adjustment</a:t>
            </a:r>
            <a:r>
              <a:rPr b="1" lang="en">
                <a:solidFill>
                  <a:srgbClr val="CC0000"/>
                </a:solidFill>
              </a:rPr>
              <a:t> ~$2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Hardware cost ~$17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18" name="Google Shape;8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325" y="2259013"/>
            <a:ext cx="1008125" cy="12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</a:t>
            </a:r>
            <a:endParaRPr/>
          </a:p>
        </p:txBody>
      </p:sp>
      <p:sp>
        <p:nvSpPr>
          <p:cNvPr id="824" name="Google Shape;824;p36"/>
          <p:cNvSpPr txBox="1"/>
          <p:nvPr>
            <p:ph idx="4294967295" type="body"/>
          </p:nvPr>
        </p:nvSpPr>
        <p:spPr>
          <a:xfrm>
            <a:off x="441725" y="1137063"/>
            <a:ext cx="38184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smart light pole</a:t>
            </a:r>
            <a:r>
              <a:rPr lang="en"/>
              <a:t> ( )  located every 45m would provide full </a:t>
            </a:r>
            <a:r>
              <a:rPr lang="en"/>
              <a:t>coverage and would allow a position triangulation</a:t>
            </a:r>
            <a:endParaRPr/>
          </a:p>
        </p:txBody>
      </p:sp>
      <p:pic>
        <p:nvPicPr>
          <p:cNvPr id="825" name="Google Shape;8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235">
            <a:off x="3218213" y="1238671"/>
            <a:ext cx="249846" cy="255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36"/>
          <p:cNvGrpSpPr/>
          <p:nvPr/>
        </p:nvGrpSpPr>
        <p:grpSpPr>
          <a:xfrm>
            <a:off x="4201200" y="1168075"/>
            <a:ext cx="4318949" cy="2964375"/>
            <a:chOff x="4701800" y="1590175"/>
            <a:chExt cx="4318949" cy="2964375"/>
          </a:xfrm>
        </p:grpSpPr>
        <p:pic>
          <p:nvPicPr>
            <p:cNvPr id="827" name="Google Shape;827;p36"/>
            <p:cNvPicPr preferRelativeResize="0"/>
            <p:nvPr/>
          </p:nvPicPr>
          <p:blipFill rotWithShape="1">
            <a:blip r:embed="rId4">
              <a:alphaModFix/>
            </a:blip>
            <a:srcRect b="4469" l="11758" r="39990" t="22500"/>
            <a:stretch/>
          </p:blipFill>
          <p:spPr>
            <a:xfrm>
              <a:off x="4701800" y="1590175"/>
              <a:ext cx="4318949" cy="2964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8" name="Google Shape;828;p36"/>
            <p:cNvGrpSpPr/>
            <p:nvPr/>
          </p:nvGrpSpPr>
          <p:grpSpPr>
            <a:xfrm>
              <a:off x="4814779" y="1841576"/>
              <a:ext cx="2654874" cy="2536200"/>
              <a:chOff x="4647904" y="1144651"/>
              <a:chExt cx="2654874" cy="2536200"/>
            </a:xfrm>
          </p:grpSpPr>
          <p:sp>
            <p:nvSpPr>
              <p:cNvPr id="829" name="Google Shape;829;p36"/>
              <p:cNvSpPr/>
              <p:nvPr/>
            </p:nvSpPr>
            <p:spPr>
              <a:xfrm>
                <a:off x="4647904" y="1144651"/>
                <a:ext cx="2654874" cy="2536200"/>
              </a:xfrm>
              <a:prstGeom prst="ellipse">
                <a:avLst/>
              </a:prstGeom>
              <a:gradFill>
                <a:gsLst>
                  <a:gs pos="0">
                    <a:srgbClr val="F4CCCC"/>
                  </a:gs>
                  <a:gs pos="0">
                    <a:srgbClr val="F4CCCC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30" name="Google Shape;830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653516">
                <a:off x="5770797" y="2203774"/>
                <a:ext cx="409072" cy="417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1" name="Google Shape;831;p36"/>
            <p:cNvGrpSpPr/>
            <p:nvPr/>
          </p:nvGrpSpPr>
          <p:grpSpPr>
            <a:xfrm>
              <a:off x="6299668" y="1841570"/>
              <a:ext cx="2532642" cy="2564312"/>
              <a:chOff x="6203793" y="1130595"/>
              <a:chExt cx="2532642" cy="2564312"/>
            </a:xfrm>
          </p:grpSpPr>
          <p:sp>
            <p:nvSpPr>
              <p:cNvPr id="832" name="Google Shape;832;p36"/>
              <p:cNvSpPr/>
              <p:nvPr/>
            </p:nvSpPr>
            <p:spPr>
              <a:xfrm>
                <a:off x="6203793" y="1130595"/>
                <a:ext cx="2532642" cy="2564312"/>
              </a:xfrm>
              <a:prstGeom prst="ellipse">
                <a:avLst/>
              </a:prstGeom>
              <a:gradFill>
                <a:gsLst>
                  <a:gs pos="0">
                    <a:srgbClr val="9FC5E8"/>
                  </a:gs>
                  <a:gs pos="4000">
                    <a:srgbClr val="CFE2F3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33" name="Google Shape;833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753468">
                <a:off x="7269218" y="2207502"/>
                <a:ext cx="401776" cy="410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transmission to centralized data centres</a:t>
            </a:r>
            <a:endParaRPr/>
          </a:p>
        </p:txBody>
      </p:sp>
      <p:grpSp>
        <p:nvGrpSpPr>
          <p:cNvPr id="839" name="Google Shape;839;p37"/>
          <p:cNvGrpSpPr/>
          <p:nvPr/>
        </p:nvGrpSpPr>
        <p:grpSpPr>
          <a:xfrm>
            <a:off x="1335100" y="1032650"/>
            <a:ext cx="6473799" cy="2935976"/>
            <a:chOff x="1045100" y="1278050"/>
            <a:chExt cx="6473799" cy="2935976"/>
          </a:xfrm>
        </p:grpSpPr>
        <p:pic>
          <p:nvPicPr>
            <p:cNvPr id="840" name="Google Shape;84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5100" y="1278050"/>
              <a:ext cx="6473799" cy="293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1503761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304011" y="243046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1209786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687311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997461" y="16896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286086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4778586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161436" y="20379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6540811" y="1938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927561" y="284739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6845611" y="326481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3997461" y="36920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638236" y="36481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37"/>
            <p:cNvSpPr/>
            <p:nvPr/>
          </p:nvSpPr>
          <p:spPr>
            <a:xfrm>
              <a:off x="3906700" y="2581575"/>
              <a:ext cx="423600" cy="422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5" name="Google Shape;85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2201686" y="326481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4778586" y="3750942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37">
              <a:off x="5927561" y="3805167"/>
              <a:ext cx="173985" cy="177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23">
              <a:off x="3937441" y="2593883"/>
              <a:ext cx="363778" cy="3716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9" name="Google Shape;859;p37"/>
            <p:cNvCxnSpPr/>
            <p:nvPr/>
          </p:nvCxnSpPr>
          <p:spPr>
            <a:xfrm flipH="1" rot="10800000">
              <a:off x="1423275" y="1796225"/>
              <a:ext cx="1227000" cy="9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37"/>
            <p:cNvCxnSpPr/>
            <p:nvPr/>
          </p:nvCxnSpPr>
          <p:spPr>
            <a:xfrm>
              <a:off x="1305500" y="1914100"/>
              <a:ext cx="255300" cy="961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37"/>
            <p:cNvCxnSpPr/>
            <p:nvPr/>
          </p:nvCxnSpPr>
          <p:spPr>
            <a:xfrm>
              <a:off x="1413475" y="1904275"/>
              <a:ext cx="834300" cy="559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37"/>
            <p:cNvCxnSpPr/>
            <p:nvPr/>
          </p:nvCxnSpPr>
          <p:spPr>
            <a:xfrm>
              <a:off x="2915300" y="1806125"/>
              <a:ext cx="10602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37"/>
            <p:cNvCxnSpPr/>
            <p:nvPr/>
          </p:nvCxnSpPr>
          <p:spPr>
            <a:xfrm>
              <a:off x="1688325" y="3013475"/>
              <a:ext cx="510300" cy="314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37"/>
            <p:cNvCxnSpPr/>
            <p:nvPr/>
          </p:nvCxnSpPr>
          <p:spPr>
            <a:xfrm>
              <a:off x="1688325" y="3013475"/>
              <a:ext cx="510300" cy="314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37"/>
            <p:cNvCxnSpPr/>
            <p:nvPr/>
          </p:nvCxnSpPr>
          <p:spPr>
            <a:xfrm flipH="1">
              <a:off x="2316475" y="2650275"/>
              <a:ext cx="78600" cy="588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37"/>
            <p:cNvCxnSpPr/>
            <p:nvPr/>
          </p:nvCxnSpPr>
          <p:spPr>
            <a:xfrm>
              <a:off x="2522675" y="2630650"/>
              <a:ext cx="736200" cy="28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37"/>
            <p:cNvCxnSpPr/>
            <p:nvPr/>
          </p:nvCxnSpPr>
          <p:spPr>
            <a:xfrm>
              <a:off x="2390400" y="3430900"/>
              <a:ext cx="259800" cy="240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37"/>
            <p:cNvCxnSpPr/>
            <p:nvPr/>
          </p:nvCxnSpPr>
          <p:spPr>
            <a:xfrm flipH="1" rot="10800000">
              <a:off x="2807325" y="3052600"/>
              <a:ext cx="530100" cy="60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37"/>
            <p:cNvCxnSpPr/>
            <p:nvPr/>
          </p:nvCxnSpPr>
          <p:spPr>
            <a:xfrm flipH="1" rot="10800000">
              <a:off x="3435550" y="1894400"/>
              <a:ext cx="579000" cy="952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37"/>
            <p:cNvCxnSpPr/>
            <p:nvPr/>
          </p:nvCxnSpPr>
          <p:spPr>
            <a:xfrm flipH="1" rot="10800000">
              <a:off x="2826950" y="3788825"/>
              <a:ext cx="1168200" cy="9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37"/>
            <p:cNvCxnSpPr/>
            <p:nvPr/>
          </p:nvCxnSpPr>
          <p:spPr>
            <a:xfrm rot="10800000">
              <a:off x="4201075" y="1875025"/>
              <a:ext cx="922800" cy="255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37"/>
            <p:cNvCxnSpPr/>
            <p:nvPr/>
          </p:nvCxnSpPr>
          <p:spPr>
            <a:xfrm flipH="1">
              <a:off x="5369275" y="2071150"/>
              <a:ext cx="1187700" cy="6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37"/>
            <p:cNvCxnSpPr/>
            <p:nvPr/>
          </p:nvCxnSpPr>
          <p:spPr>
            <a:xfrm flipH="1">
              <a:off x="4927775" y="2277275"/>
              <a:ext cx="323700" cy="559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37"/>
            <p:cNvCxnSpPr/>
            <p:nvPr/>
          </p:nvCxnSpPr>
          <p:spPr>
            <a:xfrm flipH="1">
              <a:off x="4181350" y="3003650"/>
              <a:ext cx="618600" cy="706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37"/>
            <p:cNvCxnSpPr/>
            <p:nvPr/>
          </p:nvCxnSpPr>
          <p:spPr>
            <a:xfrm rot="10800000">
              <a:off x="4210925" y="3818325"/>
              <a:ext cx="569400" cy="39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37"/>
            <p:cNvCxnSpPr/>
            <p:nvPr/>
          </p:nvCxnSpPr>
          <p:spPr>
            <a:xfrm rot="10800000">
              <a:off x="5006000" y="3867325"/>
              <a:ext cx="883500" cy="49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37"/>
            <p:cNvCxnSpPr/>
            <p:nvPr/>
          </p:nvCxnSpPr>
          <p:spPr>
            <a:xfrm flipH="1" rot="10800000">
              <a:off x="6095625" y="2169350"/>
              <a:ext cx="490800" cy="657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p37"/>
            <p:cNvCxnSpPr/>
            <p:nvPr/>
          </p:nvCxnSpPr>
          <p:spPr>
            <a:xfrm rot="10800000">
              <a:off x="6714275" y="2130050"/>
              <a:ext cx="215700" cy="1119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p37"/>
            <p:cNvCxnSpPr/>
            <p:nvPr/>
          </p:nvCxnSpPr>
          <p:spPr>
            <a:xfrm rot="10800000">
              <a:off x="6095625" y="3042875"/>
              <a:ext cx="736200" cy="284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37"/>
            <p:cNvCxnSpPr/>
            <p:nvPr/>
          </p:nvCxnSpPr>
          <p:spPr>
            <a:xfrm flipH="1" rot="10800000">
              <a:off x="6017100" y="3072475"/>
              <a:ext cx="9900" cy="755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37"/>
            <p:cNvCxnSpPr/>
            <p:nvPr/>
          </p:nvCxnSpPr>
          <p:spPr>
            <a:xfrm flipH="1">
              <a:off x="6125000" y="3445350"/>
              <a:ext cx="746100" cy="422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37"/>
            <p:cNvCxnSpPr/>
            <p:nvPr/>
          </p:nvCxnSpPr>
          <p:spPr>
            <a:xfrm flipH="1">
              <a:off x="5005925" y="2974200"/>
              <a:ext cx="893400" cy="29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37"/>
            <p:cNvCxnSpPr/>
            <p:nvPr/>
          </p:nvCxnSpPr>
          <p:spPr>
            <a:xfrm flipH="1" rot="10800000">
              <a:off x="3504250" y="2905625"/>
              <a:ext cx="372900" cy="88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37"/>
            <p:cNvCxnSpPr/>
            <p:nvPr/>
          </p:nvCxnSpPr>
          <p:spPr>
            <a:xfrm>
              <a:off x="4417125" y="2807325"/>
              <a:ext cx="343500" cy="9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85" name="Google Shape;8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7">
            <a:off x="445186" y="4153517"/>
            <a:ext cx="173985" cy="17776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7"/>
          <p:cNvSpPr txBox="1"/>
          <p:nvPr>
            <p:ph idx="4294967295" type="body"/>
          </p:nvPr>
        </p:nvSpPr>
        <p:spPr>
          <a:xfrm>
            <a:off x="656525" y="4032700"/>
            <a:ext cx="81759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Dummy node - only performs data collection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Master node - sends data to servers via cellular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332565" y="4566557"/>
            <a:ext cx="399226" cy="399301"/>
            <a:chOff x="404038" y="4488024"/>
            <a:chExt cx="399226" cy="399301"/>
          </a:xfrm>
        </p:grpSpPr>
        <p:sp>
          <p:nvSpPr>
            <p:cNvPr id="888" name="Google Shape;888;p37"/>
            <p:cNvSpPr/>
            <p:nvPr/>
          </p:nvSpPr>
          <p:spPr>
            <a:xfrm>
              <a:off x="431900" y="4530625"/>
              <a:ext cx="343500" cy="314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9" name="Google Shape;8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00308">
              <a:off x="464008" y="4544997"/>
              <a:ext cx="279287" cy="2853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895" name="Google Shape;895;p38"/>
          <p:cNvSpPr txBox="1"/>
          <p:nvPr>
            <p:ph idx="4294967295" type="body"/>
          </p:nvPr>
        </p:nvSpPr>
        <p:spPr>
          <a:xfrm>
            <a:off x="484050" y="1106000"/>
            <a:ext cx="81759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MAC addresses that are randomly generated by the mobile device are collected - they don’t store any information that can identify the user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Encrypted communication between dummy nodes to ensure that no data leaves smart light mesh network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Encrypted communication via cellular network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https://www.youtube.com/watch?v=C8kChfpoTfQ&amp;feature=youtu.be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1112725"/>
            <a:ext cx="30956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23" y="1815175"/>
            <a:ext cx="6281575" cy="62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1799049"/>
            <a:ext cx="9356900" cy="93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58555">
            <a:off x="361951" y="795075"/>
            <a:ext cx="34671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3697950" y="2117900"/>
            <a:ext cx="1748100" cy="1680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9">
            <a:off x="6124157" y="1323631"/>
            <a:ext cx="2443136" cy="24962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84125" y="4033950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5731275" y="4033950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Network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9"/>
          <p:cNvCxnSpPr/>
          <p:nvPr/>
        </p:nvCxnSpPr>
        <p:spPr>
          <a:xfrm rot="10800000">
            <a:off x="1781722" y="1146643"/>
            <a:ext cx="16800" cy="3060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/>
          <p:nvPr/>
        </p:nvSpPr>
        <p:spPr>
          <a:xfrm rot="-159585">
            <a:off x="1793027" y="826661"/>
            <a:ext cx="1357193" cy="358938"/>
          </a:xfrm>
          <a:custGeom>
            <a:rect b="b" l="l" r="r" t="t"/>
            <a:pathLst>
              <a:path extrusionOk="0" h="23317" w="38997">
                <a:moveTo>
                  <a:pt x="38997" y="22869"/>
                </a:moveTo>
                <a:cubicBezTo>
                  <a:pt x="35710" y="19059"/>
                  <a:pt x="25775" y="-66"/>
                  <a:pt x="19275" y="9"/>
                </a:cubicBezTo>
                <a:cubicBezTo>
                  <a:pt x="12776" y="84"/>
                  <a:pt x="3213" y="19432"/>
                  <a:pt x="0" y="23317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p19"/>
          <p:cNvSpPr/>
          <p:nvPr/>
        </p:nvSpPr>
        <p:spPr>
          <a:xfrm>
            <a:off x="1579995" y="4207243"/>
            <a:ext cx="453600" cy="14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1798525" y="2824888"/>
            <a:ext cx="252000" cy="421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946" y="1146530"/>
            <a:ext cx="638600" cy="57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2823953" y="1090373"/>
            <a:ext cx="638700" cy="1827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2061571" y="2370237"/>
            <a:ext cx="1302200" cy="133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20561">
            <a:off x="469546" y="2405538"/>
            <a:ext cx="1302199" cy="133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1826550" y="1961025"/>
            <a:ext cx="280200" cy="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/>
          <p:nvPr/>
        </p:nvSpPr>
        <p:spPr>
          <a:xfrm>
            <a:off x="2084438" y="1535175"/>
            <a:ext cx="453600" cy="851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2211775" y="1624850"/>
            <a:ext cx="198900" cy="182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2211800" y="1869675"/>
            <a:ext cx="198900" cy="182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211800" y="2114500"/>
            <a:ext cx="198900" cy="182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4488075" y="1478425"/>
            <a:ext cx="3837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of smart street lights are influenced by the devices within its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Actions of the light are determined by the type of user, the number of users, and the user’s proximity to the light/network node.</a:t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4488175" y="60447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Street Light: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429000" y="2622175"/>
            <a:ext cx="453600" cy="755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3460050" y="2647375"/>
            <a:ext cx="391500" cy="70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611700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498275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725125" y="282490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611700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498275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725125" y="294197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3611700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498275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725125" y="3059050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611700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498275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725125" y="3176125"/>
            <a:ext cx="882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551500" y="2632100"/>
            <a:ext cx="208800" cy="8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311350" y="127550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Light Usage:</a:t>
            </a:r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5679825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Intensity</a:t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206875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Flashing Light</a:t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2957550" y="4123575"/>
            <a:ext cx="322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Duration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02762" y="2951693"/>
            <a:ext cx="1332525" cy="122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75775" y="1680850"/>
            <a:ext cx="1386500" cy="12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02762" y="773200"/>
            <a:ext cx="1332525" cy="122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4118204" y="1399806"/>
            <a:ext cx="907500" cy="1833000"/>
          </a:xfrm>
          <a:prstGeom prst="rect">
            <a:avLst/>
          </a:prstGeom>
          <a:solidFill>
            <a:schemeClr val="accent6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372993" y="1592795"/>
            <a:ext cx="398100" cy="393300"/>
          </a:xfrm>
          <a:prstGeom prst="ellipse">
            <a:avLst/>
          </a:prstGeom>
          <a:solidFill>
            <a:srgbClr val="999999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373043" y="2119683"/>
            <a:ext cx="398100" cy="393300"/>
          </a:xfrm>
          <a:prstGeom prst="ellipse">
            <a:avLst/>
          </a:prstGeom>
          <a:solidFill>
            <a:srgbClr val="999999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373043" y="2646571"/>
            <a:ext cx="398100" cy="393300"/>
          </a:xfrm>
          <a:prstGeom prst="ellipse">
            <a:avLst/>
          </a:prstGeom>
          <a:solidFill>
            <a:srgbClr val="0EC50E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81625" y="2926951"/>
            <a:ext cx="1386500" cy="12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638" y="1950874"/>
            <a:ext cx="1386500" cy="124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81624" y="773200"/>
            <a:ext cx="1332525" cy="122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body"/>
          </p:nvPr>
        </p:nvSpPr>
        <p:spPr>
          <a:xfrm>
            <a:off x="240925" y="1147175"/>
            <a:ext cx="30984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Flashing street lights can be used to bring attention to more vulnerable road users and emergency vehicles.</a:t>
            </a:r>
            <a:endParaRPr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241025" y="273225"/>
            <a:ext cx="45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Road Safety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4325500" y="3798900"/>
            <a:ext cx="13782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1"/>
          <p:cNvCxnSpPr>
            <a:stCxn id="153" idx="0"/>
          </p:cNvCxnSpPr>
          <p:nvPr/>
        </p:nvCxnSpPr>
        <p:spPr>
          <a:xfrm rot="10800000">
            <a:off x="3529900" y="3798900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1"/>
          <p:cNvSpPr/>
          <p:nvPr/>
        </p:nvSpPr>
        <p:spPr>
          <a:xfrm flipH="1">
            <a:off x="7402560" y="3798900"/>
            <a:ext cx="1445100" cy="1344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1"/>
          <p:cNvCxnSpPr>
            <a:stCxn id="155" idx="0"/>
          </p:cNvCxnSpPr>
          <p:nvPr/>
        </p:nvCxnSpPr>
        <p:spPr>
          <a:xfrm>
            <a:off x="8125110" y="3798900"/>
            <a:ext cx="1041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>
            <a:stCxn id="155" idx="2"/>
          </p:cNvCxnSpPr>
          <p:nvPr/>
        </p:nvCxnSpPr>
        <p:spPr>
          <a:xfrm>
            <a:off x="740256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5703710" y="4471200"/>
            <a:ext cx="4500" cy="7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/>
          <p:nvPr/>
        </p:nvSpPr>
        <p:spPr>
          <a:xfrm flipH="1" rot="10800000">
            <a:off x="4325499" y="644975"/>
            <a:ext cx="13782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1"/>
          <p:cNvCxnSpPr>
            <a:stCxn id="159" idx="0"/>
          </p:cNvCxnSpPr>
          <p:nvPr/>
        </p:nvCxnSpPr>
        <p:spPr>
          <a:xfrm rot="10800000">
            <a:off x="3529899" y="2236775"/>
            <a:ext cx="148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1"/>
          <p:cNvSpPr/>
          <p:nvPr/>
        </p:nvSpPr>
        <p:spPr>
          <a:xfrm rot="10800000">
            <a:off x="7402551" y="644975"/>
            <a:ext cx="1445100" cy="1591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/>
          <p:cNvCxnSpPr>
            <a:stCxn id="161" idx="0"/>
          </p:cNvCxnSpPr>
          <p:nvPr/>
        </p:nvCxnSpPr>
        <p:spPr>
          <a:xfrm flipH="1" rot="10800000">
            <a:off x="8125101" y="2223575"/>
            <a:ext cx="1041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>
            <a:stCxn id="161" idx="2"/>
          </p:cNvCxnSpPr>
          <p:nvPr/>
        </p:nvCxnSpPr>
        <p:spPr>
          <a:xfrm flipH="1" rot="10800000">
            <a:off x="7402551" y="605075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 flipH="1" rot="10800000">
            <a:off x="5703706" y="605027"/>
            <a:ext cx="4500" cy="83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/>
          <p:nvPr/>
        </p:nvSpPr>
        <p:spPr>
          <a:xfrm>
            <a:off x="4174037" y="4207775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1"/>
          <p:cNvCxnSpPr>
            <a:stCxn id="165" idx="0"/>
          </p:cNvCxnSpPr>
          <p:nvPr/>
        </p:nvCxnSpPr>
        <p:spPr>
          <a:xfrm rot="10800000">
            <a:off x="3529937" y="4207775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/>
          <p:nvPr/>
        </p:nvCxnSpPr>
        <p:spPr>
          <a:xfrm flipH="1">
            <a:off x="5289056" y="4754964"/>
            <a:ext cx="900" cy="4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1"/>
          <p:cNvSpPr/>
          <p:nvPr/>
        </p:nvSpPr>
        <p:spPr>
          <a:xfrm rot="10800000">
            <a:off x="7888056" y="672264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1"/>
          <p:cNvCxnSpPr>
            <a:stCxn id="168" idx="0"/>
          </p:cNvCxnSpPr>
          <p:nvPr/>
        </p:nvCxnSpPr>
        <p:spPr>
          <a:xfrm>
            <a:off x="8446056" y="1766664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 rot="10800000">
            <a:off x="7884537" y="644975"/>
            <a:ext cx="3600" cy="57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/>
          <p:nvPr/>
        </p:nvSpPr>
        <p:spPr>
          <a:xfrm flipH="1" rot="10800000">
            <a:off x="4174025" y="644986"/>
            <a:ext cx="1116000" cy="109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/>
          <p:cNvCxnSpPr>
            <a:stCxn id="171" idx="0"/>
          </p:cNvCxnSpPr>
          <p:nvPr/>
        </p:nvCxnSpPr>
        <p:spPr>
          <a:xfrm rot="10800000">
            <a:off x="3529925" y="1739386"/>
            <a:ext cx="12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/>
          <p:cNvCxnSpPr/>
          <p:nvPr/>
        </p:nvCxnSpPr>
        <p:spPr>
          <a:xfrm rot="10800000">
            <a:off x="5277944" y="638697"/>
            <a:ext cx="12000" cy="5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1"/>
          <p:cNvSpPr/>
          <p:nvPr/>
        </p:nvSpPr>
        <p:spPr>
          <a:xfrm flipH="1">
            <a:off x="7802962" y="4211623"/>
            <a:ext cx="1116000" cy="106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1"/>
          <p:cNvCxnSpPr>
            <a:stCxn id="174" idx="0"/>
          </p:cNvCxnSpPr>
          <p:nvPr/>
        </p:nvCxnSpPr>
        <p:spPr>
          <a:xfrm flipH="1" rot="10800000">
            <a:off x="8360962" y="4207723"/>
            <a:ext cx="7317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7803038" y="4743650"/>
            <a:ext cx="75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4572000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4639225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4947375" y="2236788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5014600" y="2236775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1"/>
          <p:cNvCxnSpPr/>
          <p:nvPr/>
        </p:nvCxnSpPr>
        <p:spPr>
          <a:xfrm>
            <a:off x="8139650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8206875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515025" y="2236801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8582250" y="2236787"/>
            <a:ext cx="0" cy="15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6553085" y="1214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1"/>
          <p:cNvCxnSpPr/>
          <p:nvPr/>
        </p:nvCxnSpPr>
        <p:spPr>
          <a:xfrm>
            <a:off x="6553100" y="18865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6553085" y="4968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6553100" y="5640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6546535" y="37534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6546550" y="382062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6546535" y="4128775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/>
          <p:nvPr/>
        </p:nvCxnSpPr>
        <p:spPr>
          <a:xfrm>
            <a:off x="6546550" y="4196000"/>
            <a:ext cx="0" cy="16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813" y="1346250"/>
            <a:ext cx="365468" cy="5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295875" y="31599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3160202" y="39885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85675" y="3158074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1550002" y="3986657"/>
            <a:ext cx="480071" cy="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-1070100" y="3184099"/>
            <a:ext cx="2208900" cy="2099400"/>
          </a:xfrm>
          <a:prstGeom prst="ellipse">
            <a:avLst/>
          </a:prstGeom>
          <a:gradFill>
            <a:gsLst>
              <a:gs pos="0">
                <a:srgbClr val="9FC5E8"/>
              </a:gs>
              <a:gs pos="36000">
                <a:srgbClr val="CFE2F3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76994">
            <a:off x="-205773" y="4012682"/>
            <a:ext cx="480071" cy="4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97875" y="41920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76500" y="4215163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6875" y="600638"/>
            <a:ext cx="896350" cy="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325500" y="623738"/>
            <a:ext cx="896350" cy="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